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0"/>
  </p:notesMasterIdLst>
  <p:sldIdLst>
    <p:sldId id="257" r:id="rId2"/>
    <p:sldId id="258" r:id="rId3"/>
    <p:sldId id="259" r:id="rId4"/>
    <p:sldId id="265" r:id="rId5"/>
    <p:sldId id="266" r:id="rId6"/>
    <p:sldId id="267" r:id="rId7"/>
    <p:sldId id="268"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4" d="100"/>
          <a:sy n="94" d="100"/>
        </p:scale>
        <p:origin x="-76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interSettings" Target="printerSettings/printerSettings1.bin"/><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viewProps" Target="viewProps.xml"/><Relationship Id="rId1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2"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3D6492-A39C-5948-8682-EFF8C980D03B}" type="datetimeFigureOut">
              <a:rPr lang="en-US" smtClean="0"/>
              <a:pPr/>
              <a:t>11/8/08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3C2C81-901F-C143-9203-3F4EFD1BBB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E36E9C-24E1-CC41-A4DA-EE2C11B040B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A9F5C7-98E5-5641-AE27-E734C0FC95CD}" type="datetimeFigureOut">
              <a:rPr lang="en-US" smtClean="0"/>
              <a:pPr/>
              <a:t>11/8/08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9F5C7-98E5-5641-AE27-E734C0FC95CD}" type="datetimeFigureOut">
              <a:rPr lang="en-US" smtClean="0"/>
              <a:pPr/>
              <a:t>11/8/08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9F5C7-98E5-5641-AE27-E734C0FC95CD}" type="datetimeFigureOut">
              <a:rPr lang="en-US" smtClean="0"/>
              <a:pPr/>
              <a:t>11/8/08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9F5C7-98E5-5641-AE27-E734C0FC95CD}" type="datetimeFigureOut">
              <a:rPr lang="en-US" smtClean="0"/>
              <a:pPr/>
              <a:t>11/8/08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A9F5C7-98E5-5641-AE27-E734C0FC95CD}" type="datetimeFigureOut">
              <a:rPr lang="en-US" smtClean="0"/>
              <a:pPr/>
              <a:t>11/8/08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A9F5C7-98E5-5641-AE27-E734C0FC95CD}" type="datetimeFigureOut">
              <a:rPr lang="en-US" smtClean="0"/>
              <a:pPr/>
              <a:t>11/8/08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A9F5C7-98E5-5641-AE27-E734C0FC95CD}" type="datetimeFigureOut">
              <a:rPr lang="en-US" smtClean="0"/>
              <a:pPr/>
              <a:t>11/8/08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A9F5C7-98E5-5641-AE27-E734C0FC95CD}" type="datetimeFigureOut">
              <a:rPr lang="en-US" smtClean="0"/>
              <a:pPr/>
              <a:t>11/8/08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9F5C7-98E5-5641-AE27-E734C0FC95CD}" type="datetimeFigureOut">
              <a:rPr lang="en-US" smtClean="0"/>
              <a:pPr/>
              <a:t>11/8/08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9F5C7-98E5-5641-AE27-E734C0FC95CD}" type="datetimeFigureOut">
              <a:rPr lang="en-US" smtClean="0"/>
              <a:pPr/>
              <a:t>11/8/08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9F5C7-98E5-5641-AE27-E734C0FC95CD}" type="datetimeFigureOut">
              <a:rPr lang="en-US" smtClean="0"/>
              <a:pPr/>
              <a:t>11/8/08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85D67-86DF-E24D-8EA2-64AC6C7077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9F5C7-98E5-5641-AE27-E734C0FC95CD}" type="datetimeFigureOut">
              <a:rPr lang="en-US" smtClean="0"/>
              <a:pPr/>
              <a:t>11/8/08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85D67-86DF-E24D-8EA2-64AC6C7077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 Id="rId5"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0413"/>
            <a:ext cx="7772400" cy="1847850"/>
          </a:xfrm>
        </p:spPr>
        <p:txBody>
          <a:bodyPr>
            <a:normAutofit fontScale="90000"/>
          </a:bodyPr>
          <a:lstStyle/>
          <a:p>
            <a:r>
              <a:rPr lang="en-US" b="1" dirty="0" smtClean="0">
                <a:latin typeface="Times New Roman"/>
                <a:cs typeface="Times New Roman"/>
              </a:rPr>
              <a:t>St. Louis Scott Gallagher</a:t>
            </a:r>
            <a:br>
              <a:rPr lang="en-US" b="1" dirty="0" smtClean="0">
                <a:latin typeface="Times New Roman"/>
                <a:cs typeface="Times New Roman"/>
              </a:rPr>
            </a:br>
            <a:r>
              <a:rPr lang="en-US" b="1" dirty="0" smtClean="0">
                <a:latin typeface="Times New Roman"/>
                <a:cs typeface="Times New Roman"/>
              </a:rPr>
              <a:t>Coaching Clinic</a:t>
            </a:r>
            <a:br>
              <a:rPr lang="en-US" b="1" dirty="0" smtClean="0">
                <a:latin typeface="Times New Roman"/>
                <a:cs typeface="Times New Roman"/>
              </a:rPr>
            </a:br>
            <a:r>
              <a:rPr lang="en-US" b="1" dirty="0" smtClean="0">
                <a:latin typeface="Times New Roman"/>
                <a:cs typeface="Times New Roman"/>
              </a:rPr>
              <a:t>Session #2</a:t>
            </a:r>
            <a:endParaRPr lang="en-US" b="1" dirty="0">
              <a:latin typeface="Times New Roman"/>
              <a:cs typeface="Times New Roman"/>
            </a:endParaRPr>
          </a:p>
        </p:txBody>
      </p:sp>
      <p:sp>
        <p:nvSpPr>
          <p:cNvPr id="3" name="Subtitle 2"/>
          <p:cNvSpPr>
            <a:spLocks noGrp="1"/>
          </p:cNvSpPr>
          <p:nvPr>
            <p:ph type="subTitle" idx="1"/>
          </p:nvPr>
        </p:nvSpPr>
        <p:spPr>
          <a:xfrm>
            <a:off x="1371600" y="4876800"/>
            <a:ext cx="6400800" cy="1752600"/>
          </a:xfrm>
        </p:spPr>
        <p:txBody>
          <a:bodyPr>
            <a:noAutofit/>
          </a:bodyPr>
          <a:lstStyle/>
          <a:p>
            <a:r>
              <a:rPr lang="en-US" sz="2400" dirty="0" smtClean="0">
                <a:solidFill>
                  <a:schemeClr val="tx1"/>
                </a:solidFill>
                <a:latin typeface="Book Antiqua"/>
                <a:cs typeface="Book Antiqua"/>
              </a:rPr>
              <a:t>November 9, 2008</a:t>
            </a:r>
          </a:p>
          <a:p>
            <a:r>
              <a:rPr lang="en-US" sz="2400" dirty="0" smtClean="0">
                <a:solidFill>
                  <a:schemeClr val="tx1"/>
                </a:solidFill>
                <a:latin typeface="Book Antiqua"/>
                <a:cs typeface="Book Antiqua"/>
              </a:rPr>
              <a:t>St. Louis Scott Gallagher Facility</a:t>
            </a:r>
            <a:endParaRPr lang="en-US" sz="2400" dirty="0">
              <a:solidFill>
                <a:schemeClr val="tx1"/>
              </a:solidFill>
              <a:latin typeface="Book Antiqua"/>
              <a:cs typeface="Book Antiqua"/>
            </a:endParaRPr>
          </a:p>
        </p:txBody>
      </p:sp>
      <p:pic>
        <p:nvPicPr>
          <p:cNvPr id="4" name="Picture 3" descr="Nike Premier Club Logo.jpg"/>
          <p:cNvPicPr>
            <a:picLocks noChangeAspect="1"/>
          </p:cNvPicPr>
          <p:nvPr/>
        </p:nvPicPr>
        <p:blipFill>
          <a:blip r:embed="rId3"/>
          <a:stretch>
            <a:fillRect/>
          </a:stretch>
        </p:blipFill>
        <p:spPr>
          <a:xfrm>
            <a:off x="0" y="0"/>
            <a:ext cx="1492250" cy="1486488"/>
          </a:xfrm>
          <a:prstGeom prst="rect">
            <a:avLst/>
          </a:prstGeom>
        </p:spPr>
      </p:pic>
      <p:pic>
        <p:nvPicPr>
          <p:cNvPr id="5" name="Picture 4" descr="Nike 2.jpg"/>
          <p:cNvPicPr>
            <a:picLocks noChangeAspect="1"/>
          </p:cNvPicPr>
          <p:nvPr/>
        </p:nvPicPr>
        <p:blipFill>
          <a:blip r:embed="rId4"/>
          <a:stretch>
            <a:fillRect/>
          </a:stretch>
        </p:blipFill>
        <p:spPr>
          <a:xfrm>
            <a:off x="7467600" y="381000"/>
            <a:ext cx="1438275" cy="733425"/>
          </a:xfrm>
          <a:prstGeom prst="rect">
            <a:avLst/>
          </a:prstGeom>
        </p:spPr>
      </p:pic>
      <p:pic>
        <p:nvPicPr>
          <p:cNvPr id="6" name="Picture 5" descr="SLSG Logo.jpg"/>
          <p:cNvPicPr>
            <a:picLocks noChangeAspect="1"/>
          </p:cNvPicPr>
          <p:nvPr/>
        </p:nvPicPr>
        <p:blipFill>
          <a:blip r:embed="rId5"/>
          <a:stretch>
            <a:fillRect/>
          </a:stretch>
        </p:blipFill>
        <p:spPr>
          <a:xfrm>
            <a:off x="3581400" y="200613"/>
            <a:ext cx="1789937" cy="2209800"/>
          </a:xfrm>
          <a:prstGeom prst="rect">
            <a:avLst/>
          </a:prstGeom>
        </p:spPr>
      </p:pic>
      <p:sp>
        <p:nvSpPr>
          <p:cNvPr id="7" name="TextBox 6"/>
          <p:cNvSpPr txBox="1"/>
          <p:nvPr/>
        </p:nvSpPr>
        <p:spPr>
          <a:xfrm>
            <a:off x="685800" y="6248400"/>
            <a:ext cx="7772400" cy="381000"/>
          </a:xfrm>
          <a:prstGeom prst="rect">
            <a:avLst/>
          </a:prstGeom>
          <a:noFill/>
        </p:spPr>
        <p:txBody>
          <a:bodyPr wrap="square" rtlCol="0">
            <a:spAutoFit/>
          </a:bodyPr>
          <a:lstStyle/>
          <a:p>
            <a:pPr algn="ctr"/>
            <a:r>
              <a:rPr lang="en-US" dirty="0" smtClean="0">
                <a:latin typeface="Times New Roman"/>
                <a:cs typeface="Times New Roman"/>
              </a:rPr>
              <a:t>Unity    </a:t>
            </a:r>
            <a:r>
              <a:rPr lang="en-US" dirty="0" smtClean="0">
                <a:latin typeface="Times New Roman"/>
                <a:ea typeface="Zapf Dingbats"/>
                <a:cs typeface="Times New Roman"/>
              </a:rPr>
              <a:t>★    </a:t>
            </a:r>
            <a:r>
              <a:rPr lang="en-US" dirty="0" smtClean="0">
                <a:latin typeface="Times New Roman"/>
                <a:cs typeface="Times New Roman"/>
              </a:rPr>
              <a:t>Humility    </a:t>
            </a:r>
            <a:r>
              <a:rPr lang="en-US" dirty="0" smtClean="0">
                <a:latin typeface="Times New Roman"/>
                <a:ea typeface="Zapf Dingbats"/>
                <a:cs typeface="Times New Roman"/>
              </a:rPr>
              <a:t>★    </a:t>
            </a:r>
            <a:r>
              <a:rPr lang="en-US" dirty="0" smtClean="0">
                <a:latin typeface="Times New Roman"/>
                <a:cs typeface="Times New Roman"/>
              </a:rPr>
              <a:t>Respect    </a:t>
            </a:r>
            <a:r>
              <a:rPr lang="en-US" dirty="0" smtClean="0">
                <a:latin typeface="Times New Roman"/>
                <a:ea typeface="Zapf Dingbats"/>
                <a:cs typeface="Times New Roman"/>
              </a:rPr>
              <a:t>★    </a:t>
            </a:r>
            <a:r>
              <a:rPr lang="en-US" dirty="0" smtClean="0">
                <a:latin typeface="Times New Roman"/>
                <a:cs typeface="Times New Roman"/>
              </a:rPr>
              <a:t>Passion    </a:t>
            </a:r>
            <a:r>
              <a:rPr lang="en-US" dirty="0" smtClean="0">
                <a:latin typeface="Times New Roman"/>
                <a:ea typeface="Zapf Dingbats"/>
                <a:cs typeface="Times New Roman"/>
              </a:rPr>
              <a:t>★    </a:t>
            </a:r>
            <a:r>
              <a:rPr lang="en-US" dirty="0" smtClean="0">
                <a:latin typeface="Times New Roman"/>
                <a:cs typeface="Times New Roman"/>
              </a:rPr>
              <a:t>Tradition</a:t>
            </a:r>
            <a:endParaRPr lang="en-US" dirty="0">
              <a:latin typeface="Times New Roman"/>
              <a:cs typeface="Times New Roman"/>
            </a:endParaRPr>
          </a:p>
        </p:txBody>
      </p:sp>
      <p:sp>
        <p:nvSpPr>
          <p:cNvPr id="8" name="Slide Number Placeholder 7"/>
          <p:cNvSpPr>
            <a:spLocks noGrp="1"/>
          </p:cNvSpPr>
          <p:nvPr>
            <p:ph type="sldNum" sz="quarter" idx="12"/>
          </p:nvPr>
        </p:nvSpPr>
        <p:spPr/>
        <p:txBody>
          <a:bodyPr/>
          <a:lstStyle/>
          <a:p>
            <a:fld id="{9BD45B0D-3C28-C34A-B102-97B6A5E7CC6B}" type="slidenum">
              <a:rPr lang="en-US" smtClean="0"/>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4953000" cy="868362"/>
          </a:xfrm>
        </p:spPr>
        <p:txBody>
          <a:bodyPr>
            <a:noAutofit/>
          </a:bodyPr>
          <a:lstStyle/>
          <a:p>
            <a:pPr algn="l"/>
            <a:r>
              <a:rPr lang="en-US" sz="2100" b="1" dirty="0" smtClean="0">
                <a:latin typeface="Times New Roman"/>
                <a:cs typeface="Times New Roman"/>
              </a:rPr>
              <a:t>St. Louis Scott Gallagher Coaches Clinic</a:t>
            </a:r>
            <a:br>
              <a:rPr lang="en-US" sz="2100" b="1" dirty="0" smtClean="0">
                <a:latin typeface="Times New Roman"/>
                <a:cs typeface="Times New Roman"/>
              </a:rPr>
            </a:br>
            <a:r>
              <a:rPr lang="en-US" sz="2100" b="1" dirty="0" smtClean="0">
                <a:latin typeface="Times New Roman"/>
                <a:cs typeface="Times New Roman"/>
              </a:rPr>
              <a:t>Session #2</a:t>
            </a:r>
            <a:endParaRPr lang="en-US" sz="2100" b="1" dirty="0">
              <a:latin typeface="Times New Roman"/>
              <a:cs typeface="Times New Roman"/>
            </a:endParaRPr>
          </a:p>
        </p:txBody>
      </p:sp>
      <p:sp>
        <p:nvSpPr>
          <p:cNvPr id="3" name="Content Placeholder 2"/>
          <p:cNvSpPr>
            <a:spLocks noGrp="1"/>
          </p:cNvSpPr>
          <p:nvPr>
            <p:ph idx="1"/>
          </p:nvPr>
        </p:nvSpPr>
        <p:spPr>
          <a:xfrm>
            <a:off x="457200" y="1219200"/>
            <a:ext cx="4724400" cy="762000"/>
          </a:xfrm>
        </p:spPr>
        <p:txBody>
          <a:bodyPr>
            <a:normAutofit fontScale="70000" lnSpcReduction="20000"/>
          </a:bodyPr>
          <a:lstStyle/>
          <a:p>
            <a:pPr marL="571500" indent="-571500">
              <a:buAutoNum type="romanUcPeriod"/>
            </a:pPr>
            <a:r>
              <a:rPr lang="en-US" sz="4000" dirty="0" smtClean="0">
                <a:latin typeface="Times New Roman"/>
                <a:cs typeface="Times New Roman"/>
              </a:rPr>
              <a:t>#1-6 Pattern</a:t>
            </a:r>
          </a:p>
          <a:p>
            <a:pPr marL="571500" indent="-571500">
              <a:buNone/>
            </a:pPr>
            <a:r>
              <a:rPr lang="en-US" sz="2800" dirty="0" smtClean="0">
                <a:latin typeface="Times New Roman"/>
                <a:cs typeface="Times New Roman"/>
              </a:rPr>
              <a:t>	</a:t>
            </a:r>
          </a:p>
        </p:txBody>
      </p:sp>
      <p:sp>
        <p:nvSpPr>
          <p:cNvPr id="4" name="Slide Number Placeholder 3"/>
          <p:cNvSpPr>
            <a:spLocks noGrp="1"/>
          </p:cNvSpPr>
          <p:nvPr>
            <p:ph type="sldNum" sz="quarter" idx="12"/>
          </p:nvPr>
        </p:nvSpPr>
        <p:spPr/>
        <p:txBody>
          <a:bodyPr/>
          <a:lstStyle/>
          <a:p>
            <a:fld id="{9BD45B0D-3C28-C34A-B102-97B6A5E7CC6B}" type="slidenum">
              <a:rPr lang="en-US" smtClean="0"/>
              <a:pPr/>
              <a:t>2</a:t>
            </a:fld>
            <a:endParaRPr lang="en-US" dirty="0"/>
          </a:p>
        </p:txBody>
      </p:sp>
      <p:pic>
        <p:nvPicPr>
          <p:cNvPr id="5" name="Picture 4" descr="SLSG Logo.jpg"/>
          <p:cNvPicPr>
            <a:picLocks noChangeAspect="1"/>
          </p:cNvPicPr>
          <p:nvPr/>
        </p:nvPicPr>
        <p:blipFill>
          <a:blip r:embed="rId2"/>
          <a:stretch>
            <a:fillRect/>
          </a:stretch>
        </p:blipFill>
        <p:spPr>
          <a:xfrm>
            <a:off x="7472934" y="152400"/>
            <a:ext cx="1213866" cy="1498600"/>
          </a:xfrm>
          <a:prstGeom prst="rect">
            <a:avLst/>
          </a:prstGeom>
        </p:spPr>
      </p:pic>
      <p:sp>
        <p:nvSpPr>
          <p:cNvPr id="7" name="Rectangle 6"/>
          <p:cNvSpPr/>
          <p:nvPr/>
        </p:nvSpPr>
        <p:spPr>
          <a:xfrm>
            <a:off x="609600" y="1651000"/>
            <a:ext cx="7543800" cy="4708981"/>
          </a:xfrm>
          <a:prstGeom prst="rect">
            <a:avLst/>
          </a:prstGeom>
        </p:spPr>
        <p:txBody>
          <a:bodyPr wrap="square">
            <a:spAutoFit/>
          </a:bodyPr>
          <a:lstStyle/>
          <a:p>
            <a:pPr marL="571500" indent="-571500">
              <a:buNone/>
            </a:pPr>
            <a:r>
              <a:rPr lang="en-US" dirty="0" smtClean="0">
                <a:latin typeface="Times New Roman"/>
                <a:cs typeface="Times New Roman"/>
              </a:rPr>
              <a:t>	</a:t>
            </a:r>
            <a:r>
              <a:rPr lang="en-US" sz="2000" dirty="0" smtClean="0">
                <a:latin typeface="Times New Roman"/>
                <a:cs typeface="Times New Roman"/>
              </a:rPr>
              <a:t>-A group of six players with one ball</a:t>
            </a:r>
          </a:p>
          <a:p>
            <a:pPr marL="571500" indent="-571500">
              <a:buNone/>
            </a:pPr>
            <a:r>
              <a:rPr lang="en-US" sz="2000" dirty="0" smtClean="0">
                <a:latin typeface="Times New Roman"/>
                <a:cs typeface="Times New Roman"/>
              </a:rPr>
              <a:t>	-Each player is assigned a number (#1-6)</a:t>
            </a:r>
          </a:p>
          <a:p>
            <a:pPr marL="571500" indent="-571500">
              <a:buNone/>
            </a:pPr>
            <a:r>
              <a:rPr lang="en-US" sz="2000" dirty="0" smtClean="0">
                <a:latin typeface="Times New Roman"/>
                <a:cs typeface="Times New Roman"/>
              </a:rPr>
              <a:t>	-1 plays to 2, 2 plays to 3, 3 plays to 4, etc.</a:t>
            </a:r>
          </a:p>
          <a:p>
            <a:pPr marL="571500" indent="-571500">
              <a:buNone/>
            </a:pPr>
            <a:r>
              <a:rPr lang="en-US" sz="2000" dirty="0" smtClean="0">
                <a:latin typeface="Times New Roman"/>
                <a:cs typeface="Times New Roman"/>
              </a:rPr>
              <a:t>	-Each time the ball is played, the players need to be in a direct line with one another (face to face)</a:t>
            </a:r>
          </a:p>
          <a:p>
            <a:pPr marL="571500" indent="-571500">
              <a:buNone/>
            </a:pPr>
            <a:r>
              <a:rPr lang="en-US" sz="2000" dirty="0" smtClean="0">
                <a:latin typeface="Times New Roman"/>
                <a:cs typeface="Times New Roman"/>
              </a:rPr>
              <a:t>	-Start as a group</a:t>
            </a:r>
          </a:p>
          <a:p>
            <a:pPr marL="571500" indent="-571500">
              <a:buNone/>
            </a:pPr>
            <a:r>
              <a:rPr lang="en-US" sz="2000" dirty="0" smtClean="0">
                <a:latin typeface="Times New Roman"/>
                <a:cs typeface="Times New Roman"/>
              </a:rPr>
              <a:t>	-Each player must anticipate the next movement</a:t>
            </a:r>
          </a:p>
          <a:p>
            <a:pPr marL="571500" indent="-571500">
              <a:buNone/>
            </a:pPr>
            <a:r>
              <a:rPr lang="en-US" sz="2000" dirty="0" smtClean="0">
                <a:latin typeface="Times New Roman"/>
                <a:cs typeface="Times New Roman"/>
              </a:rPr>
              <a:t>	-Passes need to be 10yds long</a:t>
            </a:r>
          </a:p>
          <a:p>
            <a:pPr marL="571500" indent="-571500">
              <a:buNone/>
            </a:pPr>
            <a:r>
              <a:rPr lang="en-US" sz="2000" dirty="0" smtClean="0">
                <a:latin typeface="Times New Roman"/>
                <a:cs typeface="Times New Roman"/>
              </a:rPr>
              <a:t>	-The objective of this exercise is to move as a unit the entire length of the field in a free flowing, sharp passing movement</a:t>
            </a:r>
          </a:p>
          <a:p>
            <a:pPr marL="571500" indent="-571500">
              <a:buNone/>
            </a:pPr>
            <a:r>
              <a:rPr lang="en-US" sz="2000" dirty="0" smtClean="0">
                <a:latin typeface="Times New Roman"/>
                <a:cs typeface="Times New Roman"/>
              </a:rPr>
              <a:t>	-Various progressions</a:t>
            </a:r>
          </a:p>
          <a:p>
            <a:pPr marL="571500" indent="-571500">
              <a:buNone/>
            </a:pPr>
            <a:r>
              <a:rPr lang="en-US" sz="2000" dirty="0" smtClean="0">
                <a:latin typeface="Times New Roman"/>
                <a:cs typeface="Times New Roman"/>
              </a:rPr>
              <a:t>		1.Player who starts the play, finishes the play</a:t>
            </a:r>
          </a:p>
          <a:p>
            <a:pPr marL="571500" indent="-571500">
              <a:buNone/>
            </a:pPr>
            <a:r>
              <a:rPr lang="en-US" sz="2000" dirty="0" smtClean="0">
                <a:latin typeface="Times New Roman"/>
                <a:cs typeface="Times New Roman"/>
              </a:rPr>
              <a:t>		2. Up 1</a:t>
            </a:r>
          </a:p>
          <a:p>
            <a:pPr marL="571500" indent="-571500">
              <a:buNone/>
            </a:pPr>
            <a:r>
              <a:rPr lang="en-US" sz="2000" dirty="0" smtClean="0">
                <a:latin typeface="Times New Roman"/>
                <a:cs typeface="Times New Roman"/>
              </a:rPr>
              <a:t>		3. Up 2</a:t>
            </a:r>
          </a:p>
          <a:p>
            <a:pPr marL="571500" indent="-571500">
              <a:buNone/>
            </a:pPr>
            <a:r>
              <a:rPr lang="en-US" sz="2000" dirty="0" smtClean="0">
                <a:latin typeface="Times New Roman"/>
                <a:cs typeface="Times New Roman"/>
              </a:rPr>
              <a:t>		4. Up, overlap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4953000" cy="868362"/>
          </a:xfrm>
        </p:spPr>
        <p:txBody>
          <a:bodyPr>
            <a:noAutofit/>
          </a:bodyPr>
          <a:lstStyle/>
          <a:p>
            <a:pPr algn="l"/>
            <a:r>
              <a:rPr lang="en-US" sz="2100" b="1" dirty="0" smtClean="0">
                <a:latin typeface="Times New Roman"/>
                <a:cs typeface="Times New Roman"/>
              </a:rPr>
              <a:t>St. Louis Scott Gallagher Coaches Clinic</a:t>
            </a:r>
            <a:br>
              <a:rPr lang="en-US" sz="2100" b="1" dirty="0" smtClean="0">
                <a:latin typeface="Times New Roman"/>
                <a:cs typeface="Times New Roman"/>
              </a:rPr>
            </a:br>
            <a:r>
              <a:rPr lang="en-US" sz="2100" b="1" dirty="0" smtClean="0">
                <a:latin typeface="Times New Roman"/>
                <a:cs typeface="Times New Roman"/>
              </a:rPr>
              <a:t>Session #2</a:t>
            </a:r>
            <a:endParaRPr lang="en-US" sz="2100" b="1" dirty="0">
              <a:latin typeface="Times New Roman"/>
              <a:cs typeface="Times New Roman"/>
            </a:endParaRPr>
          </a:p>
        </p:txBody>
      </p:sp>
      <p:sp>
        <p:nvSpPr>
          <p:cNvPr id="3" name="Content Placeholder 2"/>
          <p:cNvSpPr>
            <a:spLocks noGrp="1"/>
          </p:cNvSpPr>
          <p:nvPr>
            <p:ph idx="1"/>
          </p:nvPr>
        </p:nvSpPr>
        <p:spPr>
          <a:xfrm>
            <a:off x="609600" y="1020762"/>
            <a:ext cx="4724400" cy="762000"/>
          </a:xfrm>
        </p:spPr>
        <p:txBody>
          <a:bodyPr>
            <a:normAutofit/>
          </a:bodyPr>
          <a:lstStyle/>
          <a:p>
            <a:pPr marL="571500" indent="-571500">
              <a:buNone/>
            </a:pPr>
            <a:r>
              <a:rPr lang="en-US" sz="2800" dirty="0" smtClean="0">
                <a:latin typeface="Times New Roman"/>
                <a:cs typeface="Times New Roman"/>
              </a:rPr>
              <a:t>II. Circle Overlap Game 	</a:t>
            </a:r>
          </a:p>
        </p:txBody>
      </p:sp>
      <p:sp>
        <p:nvSpPr>
          <p:cNvPr id="4" name="Slide Number Placeholder 3"/>
          <p:cNvSpPr>
            <a:spLocks noGrp="1"/>
          </p:cNvSpPr>
          <p:nvPr>
            <p:ph type="sldNum" sz="quarter" idx="12"/>
          </p:nvPr>
        </p:nvSpPr>
        <p:spPr/>
        <p:txBody>
          <a:bodyPr/>
          <a:lstStyle/>
          <a:p>
            <a:fld id="{9BD45B0D-3C28-C34A-B102-97B6A5E7CC6B}" type="slidenum">
              <a:rPr lang="en-US" smtClean="0"/>
              <a:pPr/>
              <a:t>3</a:t>
            </a:fld>
            <a:endParaRPr lang="en-US" dirty="0"/>
          </a:p>
        </p:txBody>
      </p:sp>
      <p:pic>
        <p:nvPicPr>
          <p:cNvPr id="5" name="Picture 4" descr="SLSG Logo.jpg"/>
          <p:cNvPicPr>
            <a:picLocks noChangeAspect="1"/>
          </p:cNvPicPr>
          <p:nvPr/>
        </p:nvPicPr>
        <p:blipFill>
          <a:blip r:embed="rId2"/>
          <a:stretch>
            <a:fillRect/>
          </a:stretch>
        </p:blipFill>
        <p:spPr>
          <a:xfrm>
            <a:off x="7472934" y="152400"/>
            <a:ext cx="1213866" cy="1498600"/>
          </a:xfrm>
          <a:prstGeom prst="rect">
            <a:avLst/>
          </a:prstGeom>
        </p:spPr>
      </p:pic>
      <p:sp>
        <p:nvSpPr>
          <p:cNvPr id="7" name="TextBox 6"/>
          <p:cNvSpPr txBox="1"/>
          <p:nvPr/>
        </p:nvSpPr>
        <p:spPr>
          <a:xfrm>
            <a:off x="5562600" y="2004298"/>
            <a:ext cx="3124200" cy="4678204"/>
          </a:xfrm>
          <a:prstGeom prst="rect">
            <a:avLst/>
          </a:prstGeom>
          <a:noFill/>
        </p:spPr>
        <p:txBody>
          <a:bodyPr wrap="square" rtlCol="0">
            <a:spAutoFit/>
          </a:bodyPr>
          <a:lstStyle/>
          <a:p>
            <a:r>
              <a:rPr lang="en-US" sz="2000" dirty="0" smtClean="0">
                <a:latin typeface="Times New Roman"/>
                <a:cs typeface="Times New Roman"/>
              </a:rPr>
              <a:t>2v2+6 neutrals</a:t>
            </a:r>
            <a:endParaRPr lang="en-US" sz="2000" dirty="0" smtClean="0">
              <a:latin typeface="Times New Roman"/>
              <a:cs typeface="Times New Roman"/>
            </a:endParaRPr>
          </a:p>
          <a:p>
            <a:endParaRPr lang="en-US" sz="2000" dirty="0" smtClean="0">
              <a:latin typeface="Times New Roman"/>
              <a:cs typeface="Times New Roman"/>
            </a:endParaRPr>
          </a:p>
          <a:p>
            <a:r>
              <a:rPr lang="en-US" sz="2000" dirty="0" smtClean="0">
                <a:latin typeface="Times New Roman"/>
                <a:cs typeface="Times New Roman"/>
              </a:rPr>
              <a:t>-Goals on 18yd box line</a:t>
            </a:r>
          </a:p>
          <a:p>
            <a:r>
              <a:rPr lang="en-US" sz="2000" dirty="0" smtClean="0">
                <a:latin typeface="Times New Roman"/>
                <a:cs typeface="Times New Roman"/>
              </a:rPr>
              <a:t>-Restraining line 18yds from goal</a:t>
            </a:r>
          </a:p>
          <a:p>
            <a:endParaRPr lang="en-US" sz="2000" dirty="0" smtClean="0">
              <a:latin typeface="Times New Roman"/>
              <a:cs typeface="Times New Roman"/>
            </a:endParaRPr>
          </a:p>
          <a:p>
            <a:r>
              <a:rPr lang="en-US" sz="2000" dirty="0" smtClean="0">
                <a:latin typeface="Times New Roman"/>
                <a:cs typeface="Times New Roman"/>
              </a:rPr>
              <a:t>Progressions</a:t>
            </a:r>
          </a:p>
          <a:p>
            <a:endParaRPr lang="en-US" sz="2000" dirty="0" smtClean="0">
              <a:latin typeface="Times New Roman"/>
              <a:cs typeface="Times New Roman"/>
            </a:endParaRPr>
          </a:p>
          <a:p>
            <a:r>
              <a:rPr lang="en-US" sz="2000" dirty="0" smtClean="0">
                <a:latin typeface="Times New Roman"/>
                <a:cs typeface="Times New Roman"/>
              </a:rPr>
              <a:t>a. Neutrals positioned anywhere on circle line. Neutrals must overlap next neutral and find ball to get in circle. First team to get 6 neutrals in circle wins</a:t>
            </a:r>
          </a:p>
          <a:p>
            <a:endParaRPr lang="en-US" dirty="0"/>
          </a:p>
        </p:txBody>
      </p:sp>
      <p:sp>
        <p:nvSpPr>
          <p:cNvPr id="9" name="Left Bracket 8"/>
          <p:cNvSpPr/>
          <p:nvPr/>
        </p:nvSpPr>
        <p:spPr>
          <a:xfrm rot="5400000">
            <a:off x="2438400" y="1384300"/>
            <a:ext cx="228600" cy="60960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Left Bracket 9"/>
          <p:cNvSpPr/>
          <p:nvPr/>
        </p:nvSpPr>
        <p:spPr>
          <a:xfrm rot="16200000">
            <a:off x="2438400" y="6165850"/>
            <a:ext cx="228600" cy="60960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Isosceles Triangle 10"/>
          <p:cNvSpPr/>
          <p:nvPr/>
        </p:nvSpPr>
        <p:spPr>
          <a:xfrm>
            <a:off x="457200" y="16510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2" name="Isosceles Triangle 11"/>
          <p:cNvSpPr/>
          <p:nvPr/>
        </p:nvSpPr>
        <p:spPr>
          <a:xfrm>
            <a:off x="4419600" y="16510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3" name="Isosceles Triangle 12"/>
          <p:cNvSpPr/>
          <p:nvPr/>
        </p:nvSpPr>
        <p:spPr>
          <a:xfrm>
            <a:off x="457200" y="635635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4" name="Isosceles Triangle 13"/>
          <p:cNvSpPr/>
          <p:nvPr/>
        </p:nvSpPr>
        <p:spPr>
          <a:xfrm>
            <a:off x="4419600" y="635635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5" name="Isosceles Triangle 14"/>
          <p:cNvSpPr/>
          <p:nvPr/>
        </p:nvSpPr>
        <p:spPr>
          <a:xfrm>
            <a:off x="9144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6" name="Isosceles Triangle 15"/>
          <p:cNvSpPr/>
          <p:nvPr/>
        </p:nvSpPr>
        <p:spPr>
          <a:xfrm>
            <a:off x="17526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8" name="Isosceles Triangle 17"/>
          <p:cNvSpPr/>
          <p:nvPr/>
        </p:nvSpPr>
        <p:spPr>
          <a:xfrm>
            <a:off x="28575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9" name="Isosceles Triangle 18"/>
          <p:cNvSpPr/>
          <p:nvPr/>
        </p:nvSpPr>
        <p:spPr>
          <a:xfrm>
            <a:off x="39624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0" name="Isosceles Triangle 19"/>
          <p:cNvSpPr/>
          <p:nvPr/>
        </p:nvSpPr>
        <p:spPr>
          <a:xfrm>
            <a:off x="17526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1" name="Isosceles Triangle 20"/>
          <p:cNvSpPr/>
          <p:nvPr/>
        </p:nvSpPr>
        <p:spPr>
          <a:xfrm>
            <a:off x="28575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2" name="Isosceles Triangle 21"/>
          <p:cNvSpPr/>
          <p:nvPr/>
        </p:nvSpPr>
        <p:spPr>
          <a:xfrm>
            <a:off x="39624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3" name="Isosceles Triangle 22"/>
          <p:cNvSpPr/>
          <p:nvPr/>
        </p:nvSpPr>
        <p:spPr>
          <a:xfrm>
            <a:off x="9144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4" name="Multiply 23"/>
          <p:cNvSpPr/>
          <p:nvPr/>
        </p:nvSpPr>
        <p:spPr>
          <a:xfrm>
            <a:off x="914400" y="42672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Multiply 24"/>
          <p:cNvSpPr/>
          <p:nvPr/>
        </p:nvSpPr>
        <p:spPr>
          <a:xfrm>
            <a:off x="2743201" y="3276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Multiply 25"/>
          <p:cNvSpPr/>
          <p:nvPr/>
        </p:nvSpPr>
        <p:spPr>
          <a:xfrm>
            <a:off x="3581400" y="47244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Multiply 26"/>
          <p:cNvSpPr/>
          <p:nvPr/>
        </p:nvSpPr>
        <p:spPr>
          <a:xfrm>
            <a:off x="2019300" y="23622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Multiply 27"/>
          <p:cNvSpPr/>
          <p:nvPr/>
        </p:nvSpPr>
        <p:spPr>
          <a:xfrm>
            <a:off x="1676400" y="5181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Multiply 28"/>
          <p:cNvSpPr/>
          <p:nvPr/>
        </p:nvSpPr>
        <p:spPr>
          <a:xfrm>
            <a:off x="838200" y="32004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2171700" y="4343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762000" y="38862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Oval 31"/>
          <p:cNvSpPr/>
          <p:nvPr/>
        </p:nvSpPr>
        <p:spPr>
          <a:xfrm>
            <a:off x="2857500" y="5257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3009900" y="2590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2857500" y="4343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3810000" y="3962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p:nvPr/>
        </p:nvSpPr>
        <p:spPr>
          <a:xfrm>
            <a:off x="1295400" y="2819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p:nvPr/>
        </p:nvSpPr>
        <p:spPr>
          <a:xfrm>
            <a:off x="1143000" y="4876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Multiply 37"/>
          <p:cNvSpPr/>
          <p:nvPr/>
        </p:nvSpPr>
        <p:spPr>
          <a:xfrm>
            <a:off x="3695700" y="30480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Multiply 38"/>
          <p:cNvSpPr/>
          <p:nvPr/>
        </p:nvSpPr>
        <p:spPr>
          <a:xfrm>
            <a:off x="2019300" y="3276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Connector 39"/>
          <p:cNvSpPr/>
          <p:nvPr/>
        </p:nvSpPr>
        <p:spPr>
          <a:xfrm>
            <a:off x="1295400" y="2743200"/>
            <a:ext cx="2362200" cy="2362200"/>
          </a:xfrm>
          <a:prstGeom prst="flowChartConnector">
            <a:avLst/>
          </a:prstGeom>
          <a:solidFill>
            <a:schemeClr val="bg1">
              <a:alpha val="0"/>
            </a:schemeClr>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quot;No&quot; Symbol 40"/>
          <p:cNvSpPr/>
          <p:nvPr/>
        </p:nvSpPr>
        <p:spPr>
          <a:xfrm>
            <a:off x="1905000" y="4191000"/>
            <a:ext cx="152400" cy="152400"/>
          </a:xfrm>
          <a:prstGeom prst="noSmoking">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43" name="Straight Connector 42"/>
          <p:cNvCxnSpPr>
            <a:stCxn id="40" idx="2"/>
            <a:endCxn id="40" idx="6"/>
          </p:cNvCxnSpPr>
          <p:nvPr/>
        </p:nvCxnSpPr>
        <p:spPr>
          <a:xfrm rot="10800000" flipH="1">
            <a:off x="1295400" y="3924300"/>
            <a:ext cx="2362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4953000" cy="868362"/>
          </a:xfrm>
        </p:spPr>
        <p:txBody>
          <a:bodyPr>
            <a:noAutofit/>
          </a:bodyPr>
          <a:lstStyle/>
          <a:p>
            <a:pPr algn="l"/>
            <a:r>
              <a:rPr lang="en-US" sz="2100" b="1" dirty="0" smtClean="0">
                <a:latin typeface="Times New Roman"/>
                <a:cs typeface="Times New Roman"/>
              </a:rPr>
              <a:t>St. Louis Scott Gallagher Coaches Clinic</a:t>
            </a:r>
            <a:br>
              <a:rPr lang="en-US" sz="2100" b="1" dirty="0" smtClean="0">
                <a:latin typeface="Times New Roman"/>
                <a:cs typeface="Times New Roman"/>
              </a:rPr>
            </a:br>
            <a:r>
              <a:rPr lang="en-US" sz="2100" b="1" dirty="0" smtClean="0">
                <a:latin typeface="Times New Roman"/>
                <a:cs typeface="Times New Roman"/>
              </a:rPr>
              <a:t>Session #2</a:t>
            </a:r>
            <a:endParaRPr lang="en-US" sz="2100" b="1" dirty="0">
              <a:latin typeface="Times New Roman"/>
              <a:cs typeface="Times New Roman"/>
            </a:endParaRPr>
          </a:p>
        </p:txBody>
      </p:sp>
      <p:sp>
        <p:nvSpPr>
          <p:cNvPr id="3" name="Content Placeholder 2"/>
          <p:cNvSpPr>
            <a:spLocks noGrp="1"/>
          </p:cNvSpPr>
          <p:nvPr>
            <p:ph idx="1"/>
          </p:nvPr>
        </p:nvSpPr>
        <p:spPr>
          <a:xfrm>
            <a:off x="609600" y="1020762"/>
            <a:ext cx="4724400" cy="762000"/>
          </a:xfrm>
        </p:spPr>
        <p:txBody>
          <a:bodyPr>
            <a:normAutofit/>
          </a:bodyPr>
          <a:lstStyle/>
          <a:p>
            <a:pPr marL="571500" indent="-571500">
              <a:buNone/>
            </a:pPr>
            <a:r>
              <a:rPr lang="en-US" sz="2800" dirty="0" smtClean="0">
                <a:latin typeface="Times New Roman"/>
                <a:cs typeface="Times New Roman"/>
              </a:rPr>
              <a:t>II. Circle Overlap Game 	</a:t>
            </a:r>
          </a:p>
        </p:txBody>
      </p:sp>
      <p:sp>
        <p:nvSpPr>
          <p:cNvPr id="4" name="Slide Number Placeholder 3"/>
          <p:cNvSpPr>
            <a:spLocks noGrp="1"/>
          </p:cNvSpPr>
          <p:nvPr>
            <p:ph type="sldNum" sz="quarter" idx="12"/>
          </p:nvPr>
        </p:nvSpPr>
        <p:spPr/>
        <p:txBody>
          <a:bodyPr/>
          <a:lstStyle/>
          <a:p>
            <a:fld id="{9BD45B0D-3C28-C34A-B102-97B6A5E7CC6B}" type="slidenum">
              <a:rPr lang="en-US" smtClean="0"/>
              <a:pPr/>
              <a:t>4</a:t>
            </a:fld>
            <a:endParaRPr lang="en-US" dirty="0"/>
          </a:p>
        </p:txBody>
      </p:sp>
      <p:pic>
        <p:nvPicPr>
          <p:cNvPr id="5" name="Picture 4" descr="SLSG Logo.jpg"/>
          <p:cNvPicPr>
            <a:picLocks noChangeAspect="1"/>
          </p:cNvPicPr>
          <p:nvPr/>
        </p:nvPicPr>
        <p:blipFill>
          <a:blip r:embed="rId2"/>
          <a:stretch>
            <a:fillRect/>
          </a:stretch>
        </p:blipFill>
        <p:spPr>
          <a:xfrm>
            <a:off x="7472934" y="152400"/>
            <a:ext cx="1213866" cy="1498600"/>
          </a:xfrm>
          <a:prstGeom prst="rect">
            <a:avLst/>
          </a:prstGeom>
        </p:spPr>
      </p:pic>
      <p:sp>
        <p:nvSpPr>
          <p:cNvPr id="9" name="Left Bracket 8"/>
          <p:cNvSpPr/>
          <p:nvPr/>
        </p:nvSpPr>
        <p:spPr>
          <a:xfrm rot="5400000">
            <a:off x="2438400" y="1384300"/>
            <a:ext cx="228600" cy="60960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Left Bracket 9"/>
          <p:cNvSpPr/>
          <p:nvPr/>
        </p:nvSpPr>
        <p:spPr>
          <a:xfrm rot="16200000">
            <a:off x="2438400" y="6165850"/>
            <a:ext cx="228600" cy="60960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Isosceles Triangle 10"/>
          <p:cNvSpPr/>
          <p:nvPr/>
        </p:nvSpPr>
        <p:spPr>
          <a:xfrm>
            <a:off x="457200" y="16510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2" name="Isosceles Triangle 11"/>
          <p:cNvSpPr/>
          <p:nvPr/>
        </p:nvSpPr>
        <p:spPr>
          <a:xfrm>
            <a:off x="4419600" y="16510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3" name="Isosceles Triangle 12"/>
          <p:cNvSpPr/>
          <p:nvPr/>
        </p:nvSpPr>
        <p:spPr>
          <a:xfrm>
            <a:off x="457200" y="635635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4" name="Isosceles Triangle 13"/>
          <p:cNvSpPr/>
          <p:nvPr/>
        </p:nvSpPr>
        <p:spPr>
          <a:xfrm>
            <a:off x="4419600" y="635635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5" name="Isosceles Triangle 14"/>
          <p:cNvSpPr/>
          <p:nvPr/>
        </p:nvSpPr>
        <p:spPr>
          <a:xfrm>
            <a:off x="9144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6" name="Isosceles Triangle 15"/>
          <p:cNvSpPr/>
          <p:nvPr/>
        </p:nvSpPr>
        <p:spPr>
          <a:xfrm>
            <a:off x="17526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8" name="Isosceles Triangle 17"/>
          <p:cNvSpPr/>
          <p:nvPr/>
        </p:nvSpPr>
        <p:spPr>
          <a:xfrm>
            <a:off x="28575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9" name="Isosceles Triangle 18"/>
          <p:cNvSpPr/>
          <p:nvPr/>
        </p:nvSpPr>
        <p:spPr>
          <a:xfrm>
            <a:off x="39624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0" name="Isosceles Triangle 19"/>
          <p:cNvSpPr/>
          <p:nvPr/>
        </p:nvSpPr>
        <p:spPr>
          <a:xfrm>
            <a:off x="17526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1" name="Isosceles Triangle 20"/>
          <p:cNvSpPr/>
          <p:nvPr/>
        </p:nvSpPr>
        <p:spPr>
          <a:xfrm>
            <a:off x="28575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2" name="Isosceles Triangle 21"/>
          <p:cNvSpPr/>
          <p:nvPr/>
        </p:nvSpPr>
        <p:spPr>
          <a:xfrm>
            <a:off x="39624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3" name="Isosceles Triangle 22"/>
          <p:cNvSpPr/>
          <p:nvPr/>
        </p:nvSpPr>
        <p:spPr>
          <a:xfrm>
            <a:off x="9144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4" name="Multiply 23"/>
          <p:cNvSpPr/>
          <p:nvPr/>
        </p:nvSpPr>
        <p:spPr>
          <a:xfrm>
            <a:off x="914400" y="42672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Multiply 24"/>
          <p:cNvSpPr/>
          <p:nvPr/>
        </p:nvSpPr>
        <p:spPr>
          <a:xfrm>
            <a:off x="2743201" y="3276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Multiply 25"/>
          <p:cNvSpPr/>
          <p:nvPr/>
        </p:nvSpPr>
        <p:spPr>
          <a:xfrm>
            <a:off x="3581400" y="47244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Multiply 26"/>
          <p:cNvSpPr/>
          <p:nvPr/>
        </p:nvSpPr>
        <p:spPr>
          <a:xfrm>
            <a:off x="2019300" y="23622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Multiply 27"/>
          <p:cNvSpPr/>
          <p:nvPr/>
        </p:nvSpPr>
        <p:spPr>
          <a:xfrm>
            <a:off x="1676400" y="5181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Multiply 28"/>
          <p:cNvSpPr/>
          <p:nvPr/>
        </p:nvSpPr>
        <p:spPr>
          <a:xfrm>
            <a:off x="838200" y="32004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2171700" y="4343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762000" y="38862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Oval 31"/>
          <p:cNvSpPr/>
          <p:nvPr/>
        </p:nvSpPr>
        <p:spPr>
          <a:xfrm>
            <a:off x="2857500" y="5257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3009900" y="2590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2857500" y="4343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3810000" y="3962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p:nvPr/>
        </p:nvSpPr>
        <p:spPr>
          <a:xfrm>
            <a:off x="1295400" y="2819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p:nvPr/>
        </p:nvSpPr>
        <p:spPr>
          <a:xfrm>
            <a:off x="1143000" y="4876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Multiply 37"/>
          <p:cNvSpPr/>
          <p:nvPr/>
        </p:nvSpPr>
        <p:spPr>
          <a:xfrm>
            <a:off x="3695700" y="30480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Multiply 38"/>
          <p:cNvSpPr/>
          <p:nvPr/>
        </p:nvSpPr>
        <p:spPr>
          <a:xfrm>
            <a:off x="2019300" y="3276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Connector 39"/>
          <p:cNvSpPr/>
          <p:nvPr/>
        </p:nvSpPr>
        <p:spPr>
          <a:xfrm>
            <a:off x="1295400" y="2743200"/>
            <a:ext cx="2362200" cy="2362200"/>
          </a:xfrm>
          <a:prstGeom prst="flowChartConnector">
            <a:avLst/>
          </a:prstGeom>
          <a:solidFill>
            <a:schemeClr val="bg1">
              <a:alpha val="0"/>
            </a:schemeClr>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quot;No&quot; Symbol 40"/>
          <p:cNvSpPr/>
          <p:nvPr/>
        </p:nvSpPr>
        <p:spPr>
          <a:xfrm>
            <a:off x="1905000" y="4191000"/>
            <a:ext cx="152400" cy="152400"/>
          </a:xfrm>
          <a:prstGeom prst="noSmoking">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43" name="Straight Connector 42"/>
          <p:cNvCxnSpPr>
            <a:stCxn id="40" idx="2"/>
            <a:endCxn id="40" idx="6"/>
          </p:cNvCxnSpPr>
          <p:nvPr/>
        </p:nvCxnSpPr>
        <p:spPr>
          <a:xfrm rot="10800000" flipH="1">
            <a:off x="1295400" y="3924300"/>
            <a:ext cx="2362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638800" y="2319277"/>
            <a:ext cx="3048000" cy="3477875"/>
          </a:xfrm>
          <a:prstGeom prst="rect">
            <a:avLst/>
          </a:prstGeom>
        </p:spPr>
        <p:txBody>
          <a:bodyPr wrap="square">
            <a:spAutoFit/>
          </a:bodyPr>
          <a:lstStyle/>
          <a:p>
            <a:r>
              <a:rPr lang="en-US" sz="2000" dirty="0" smtClean="0">
                <a:latin typeface="Times New Roman"/>
                <a:cs typeface="Times New Roman"/>
              </a:rPr>
              <a:t>b. Setup to goal</a:t>
            </a:r>
          </a:p>
          <a:p>
            <a:r>
              <a:rPr lang="en-US" sz="2000" dirty="0" smtClean="0">
                <a:latin typeface="Times New Roman"/>
                <a:cs typeface="Times New Roman"/>
              </a:rPr>
              <a:t>Same setup as first progression only once the neutral overlaps and successful joins the circle, team goes to either goal after finding the target</a:t>
            </a:r>
          </a:p>
          <a:p>
            <a:r>
              <a:rPr lang="en-US" sz="2000" dirty="0" smtClean="0">
                <a:latin typeface="Times New Roman"/>
                <a:cs typeface="Times New Roman"/>
              </a:rPr>
              <a:t>Must pass through restraining line and 1 touch outside of circle including 1 touch finish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4953000" cy="868362"/>
          </a:xfrm>
        </p:spPr>
        <p:txBody>
          <a:bodyPr>
            <a:noAutofit/>
          </a:bodyPr>
          <a:lstStyle/>
          <a:p>
            <a:pPr algn="l"/>
            <a:r>
              <a:rPr lang="en-US" sz="2100" b="1" dirty="0" smtClean="0">
                <a:latin typeface="Times New Roman"/>
                <a:cs typeface="Times New Roman"/>
              </a:rPr>
              <a:t>St. Louis Scott Gallagher Coaches Clinic</a:t>
            </a:r>
            <a:br>
              <a:rPr lang="en-US" sz="2100" b="1" dirty="0" smtClean="0">
                <a:latin typeface="Times New Roman"/>
                <a:cs typeface="Times New Roman"/>
              </a:rPr>
            </a:br>
            <a:r>
              <a:rPr lang="en-US" sz="2100" b="1" dirty="0" smtClean="0">
                <a:latin typeface="Times New Roman"/>
                <a:cs typeface="Times New Roman"/>
              </a:rPr>
              <a:t>Session #2</a:t>
            </a:r>
            <a:endParaRPr lang="en-US" sz="2100" b="1" dirty="0">
              <a:latin typeface="Times New Roman"/>
              <a:cs typeface="Times New Roman"/>
            </a:endParaRPr>
          </a:p>
        </p:txBody>
      </p:sp>
      <p:sp>
        <p:nvSpPr>
          <p:cNvPr id="3" name="Content Placeholder 2"/>
          <p:cNvSpPr>
            <a:spLocks noGrp="1"/>
          </p:cNvSpPr>
          <p:nvPr>
            <p:ph idx="1"/>
          </p:nvPr>
        </p:nvSpPr>
        <p:spPr>
          <a:xfrm>
            <a:off x="609600" y="1020762"/>
            <a:ext cx="4724400" cy="762000"/>
          </a:xfrm>
        </p:spPr>
        <p:txBody>
          <a:bodyPr>
            <a:normAutofit/>
          </a:bodyPr>
          <a:lstStyle/>
          <a:p>
            <a:pPr marL="571500" indent="-571500">
              <a:buNone/>
            </a:pPr>
            <a:r>
              <a:rPr lang="en-US" sz="2800" dirty="0" smtClean="0">
                <a:latin typeface="Times New Roman"/>
                <a:cs typeface="Times New Roman"/>
              </a:rPr>
              <a:t>II. Circle Overlap Game 	</a:t>
            </a:r>
          </a:p>
        </p:txBody>
      </p:sp>
      <p:sp>
        <p:nvSpPr>
          <p:cNvPr id="4" name="Slide Number Placeholder 3"/>
          <p:cNvSpPr>
            <a:spLocks noGrp="1"/>
          </p:cNvSpPr>
          <p:nvPr>
            <p:ph type="sldNum" sz="quarter" idx="12"/>
          </p:nvPr>
        </p:nvSpPr>
        <p:spPr/>
        <p:txBody>
          <a:bodyPr/>
          <a:lstStyle/>
          <a:p>
            <a:fld id="{9BD45B0D-3C28-C34A-B102-97B6A5E7CC6B}" type="slidenum">
              <a:rPr lang="en-US" smtClean="0"/>
              <a:pPr/>
              <a:t>5</a:t>
            </a:fld>
            <a:endParaRPr lang="en-US" dirty="0"/>
          </a:p>
        </p:txBody>
      </p:sp>
      <p:pic>
        <p:nvPicPr>
          <p:cNvPr id="5" name="Picture 4" descr="SLSG Logo.jpg"/>
          <p:cNvPicPr>
            <a:picLocks noChangeAspect="1"/>
          </p:cNvPicPr>
          <p:nvPr/>
        </p:nvPicPr>
        <p:blipFill>
          <a:blip r:embed="rId2"/>
          <a:stretch>
            <a:fillRect/>
          </a:stretch>
        </p:blipFill>
        <p:spPr>
          <a:xfrm>
            <a:off x="7472934" y="152400"/>
            <a:ext cx="1213866" cy="1498600"/>
          </a:xfrm>
          <a:prstGeom prst="rect">
            <a:avLst/>
          </a:prstGeom>
        </p:spPr>
      </p:pic>
      <p:sp>
        <p:nvSpPr>
          <p:cNvPr id="9" name="Left Bracket 8"/>
          <p:cNvSpPr/>
          <p:nvPr/>
        </p:nvSpPr>
        <p:spPr>
          <a:xfrm rot="5400000">
            <a:off x="2438400" y="1384300"/>
            <a:ext cx="228600" cy="60960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Left Bracket 9"/>
          <p:cNvSpPr/>
          <p:nvPr/>
        </p:nvSpPr>
        <p:spPr>
          <a:xfrm rot="16200000">
            <a:off x="2438400" y="6165850"/>
            <a:ext cx="228600" cy="60960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Isosceles Triangle 10"/>
          <p:cNvSpPr/>
          <p:nvPr/>
        </p:nvSpPr>
        <p:spPr>
          <a:xfrm>
            <a:off x="457200" y="16510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2" name="Isosceles Triangle 11"/>
          <p:cNvSpPr/>
          <p:nvPr/>
        </p:nvSpPr>
        <p:spPr>
          <a:xfrm>
            <a:off x="4419600" y="16510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3" name="Isosceles Triangle 12"/>
          <p:cNvSpPr/>
          <p:nvPr/>
        </p:nvSpPr>
        <p:spPr>
          <a:xfrm>
            <a:off x="457200" y="635635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4" name="Isosceles Triangle 13"/>
          <p:cNvSpPr/>
          <p:nvPr/>
        </p:nvSpPr>
        <p:spPr>
          <a:xfrm>
            <a:off x="4419600" y="635635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5" name="Isosceles Triangle 14"/>
          <p:cNvSpPr/>
          <p:nvPr/>
        </p:nvSpPr>
        <p:spPr>
          <a:xfrm>
            <a:off x="9144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6" name="Isosceles Triangle 15"/>
          <p:cNvSpPr/>
          <p:nvPr/>
        </p:nvSpPr>
        <p:spPr>
          <a:xfrm>
            <a:off x="17526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8" name="Isosceles Triangle 17"/>
          <p:cNvSpPr/>
          <p:nvPr/>
        </p:nvSpPr>
        <p:spPr>
          <a:xfrm>
            <a:off x="28575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9" name="Isosceles Triangle 18"/>
          <p:cNvSpPr/>
          <p:nvPr/>
        </p:nvSpPr>
        <p:spPr>
          <a:xfrm>
            <a:off x="39624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0" name="Isosceles Triangle 19"/>
          <p:cNvSpPr/>
          <p:nvPr/>
        </p:nvSpPr>
        <p:spPr>
          <a:xfrm>
            <a:off x="17526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1" name="Isosceles Triangle 20"/>
          <p:cNvSpPr/>
          <p:nvPr/>
        </p:nvSpPr>
        <p:spPr>
          <a:xfrm>
            <a:off x="28575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2" name="Isosceles Triangle 21"/>
          <p:cNvSpPr/>
          <p:nvPr/>
        </p:nvSpPr>
        <p:spPr>
          <a:xfrm>
            <a:off x="39624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3" name="Isosceles Triangle 22"/>
          <p:cNvSpPr/>
          <p:nvPr/>
        </p:nvSpPr>
        <p:spPr>
          <a:xfrm>
            <a:off x="9144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4" name="Multiply 23"/>
          <p:cNvSpPr/>
          <p:nvPr/>
        </p:nvSpPr>
        <p:spPr>
          <a:xfrm>
            <a:off x="914400" y="42672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Multiply 24"/>
          <p:cNvSpPr/>
          <p:nvPr/>
        </p:nvSpPr>
        <p:spPr>
          <a:xfrm>
            <a:off x="2743201" y="3276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Multiply 25"/>
          <p:cNvSpPr/>
          <p:nvPr/>
        </p:nvSpPr>
        <p:spPr>
          <a:xfrm>
            <a:off x="3581400" y="47244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Multiply 26"/>
          <p:cNvSpPr/>
          <p:nvPr/>
        </p:nvSpPr>
        <p:spPr>
          <a:xfrm>
            <a:off x="2019300" y="23622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Multiply 27"/>
          <p:cNvSpPr/>
          <p:nvPr/>
        </p:nvSpPr>
        <p:spPr>
          <a:xfrm>
            <a:off x="1676400" y="5181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Multiply 28"/>
          <p:cNvSpPr/>
          <p:nvPr/>
        </p:nvSpPr>
        <p:spPr>
          <a:xfrm>
            <a:off x="838200" y="32004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2171700" y="4343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762000" y="38862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Oval 31"/>
          <p:cNvSpPr/>
          <p:nvPr/>
        </p:nvSpPr>
        <p:spPr>
          <a:xfrm>
            <a:off x="2857500" y="5257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3009900" y="2590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2857500" y="4343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3810000" y="3962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p:nvPr/>
        </p:nvSpPr>
        <p:spPr>
          <a:xfrm>
            <a:off x="1295400" y="2819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p:nvPr/>
        </p:nvSpPr>
        <p:spPr>
          <a:xfrm>
            <a:off x="1143000" y="4876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Multiply 37"/>
          <p:cNvSpPr/>
          <p:nvPr/>
        </p:nvSpPr>
        <p:spPr>
          <a:xfrm>
            <a:off x="3695700" y="30480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Multiply 38"/>
          <p:cNvSpPr/>
          <p:nvPr/>
        </p:nvSpPr>
        <p:spPr>
          <a:xfrm>
            <a:off x="2019300" y="3276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Connector 39"/>
          <p:cNvSpPr/>
          <p:nvPr/>
        </p:nvSpPr>
        <p:spPr>
          <a:xfrm>
            <a:off x="1295400" y="2743200"/>
            <a:ext cx="2362200" cy="2362200"/>
          </a:xfrm>
          <a:prstGeom prst="flowChartConnector">
            <a:avLst/>
          </a:prstGeom>
          <a:solidFill>
            <a:schemeClr val="bg1">
              <a:alpha val="0"/>
            </a:schemeClr>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quot;No&quot; Symbol 40"/>
          <p:cNvSpPr/>
          <p:nvPr/>
        </p:nvSpPr>
        <p:spPr>
          <a:xfrm>
            <a:off x="1905000" y="4191000"/>
            <a:ext cx="152400" cy="152400"/>
          </a:xfrm>
          <a:prstGeom prst="noSmoking">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43" name="Straight Connector 42"/>
          <p:cNvCxnSpPr>
            <a:stCxn id="40" idx="2"/>
            <a:endCxn id="40" idx="6"/>
          </p:cNvCxnSpPr>
          <p:nvPr/>
        </p:nvCxnSpPr>
        <p:spPr>
          <a:xfrm rot="10800000" flipH="1">
            <a:off x="1295400" y="3924300"/>
            <a:ext cx="2362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5791200" y="2216140"/>
            <a:ext cx="2895600" cy="3785652"/>
          </a:xfrm>
          <a:prstGeom prst="rect">
            <a:avLst/>
          </a:prstGeom>
        </p:spPr>
        <p:txBody>
          <a:bodyPr wrap="square">
            <a:spAutoFit/>
          </a:bodyPr>
          <a:lstStyle/>
          <a:p>
            <a:r>
              <a:rPr lang="en-US" sz="2000" dirty="0" err="1" smtClean="0">
                <a:latin typeface="Times New Roman"/>
                <a:cs typeface="Times New Roman"/>
              </a:rPr>
              <a:t>c</a:t>
            </a:r>
            <a:r>
              <a:rPr lang="en-US" sz="2000" dirty="0" smtClean="0">
                <a:latin typeface="Times New Roman"/>
                <a:cs typeface="Times New Roman"/>
              </a:rPr>
              <a:t>. Setup to goal</a:t>
            </a:r>
          </a:p>
          <a:p>
            <a:r>
              <a:rPr lang="en-US" sz="2000" dirty="0" smtClean="0">
                <a:latin typeface="Times New Roman"/>
                <a:cs typeface="Times New Roman"/>
              </a:rPr>
              <a:t>Same setup as first progression only once the neutral overlaps and successful joins the circle, team attacks the opposite goal of where overlap was completed</a:t>
            </a:r>
          </a:p>
          <a:p>
            <a:r>
              <a:rPr lang="en-US" sz="2000" dirty="0" smtClean="0">
                <a:latin typeface="Times New Roman"/>
                <a:cs typeface="Times New Roman"/>
              </a:rPr>
              <a:t>Must pass through restraining line and 1 touch outside of circle including 1 touch finish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4953000" cy="868362"/>
          </a:xfrm>
        </p:spPr>
        <p:txBody>
          <a:bodyPr>
            <a:noAutofit/>
          </a:bodyPr>
          <a:lstStyle/>
          <a:p>
            <a:pPr algn="l"/>
            <a:r>
              <a:rPr lang="en-US" sz="2100" b="1" dirty="0" smtClean="0">
                <a:latin typeface="Times New Roman"/>
                <a:cs typeface="Times New Roman"/>
              </a:rPr>
              <a:t>St. Louis Scott Gallagher Coaches Clinic</a:t>
            </a:r>
            <a:br>
              <a:rPr lang="en-US" sz="2100" b="1" dirty="0" smtClean="0">
                <a:latin typeface="Times New Roman"/>
                <a:cs typeface="Times New Roman"/>
              </a:rPr>
            </a:br>
            <a:r>
              <a:rPr lang="en-US" sz="2100" b="1" dirty="0" smtClean="0">
                <a:latin typeface="Times New Roman"/>
                <a:cs typeface="Times New Roman"/>
              </a:rPr>
              <a:t>Session #2</a:t>
            </a:r>
            <a:endParaRPr lang="en-US" sz="2100" b="1" dirty="0">
              <a:latin typeface="Times New Roman"/>
              <a:cs typeface="Times New Roman"/>
            </a:endParaRPr>
          </a:p>
        </p:txBody>
      </p:sp>
      <p:sp>
        <p:nvSpPr>
          <p:cNvPr id="3" name="Content Placeholder 2"/>
          <p:cNvSpPr>
            <a:spLocks noGrp="1"/>
          </p:cNvSpPr>
          <p:nvPr>
            <p:ph idx="1"/>
          </p:nvPr>
        </p:nvSpPr>
        <p:spPr>
          <a:xfrm>
            <a:off x="609600" y="1020762"/>
            <a:ext cx="4724400" cy="762000"/>
          </a:xfrm>
        </p:spPr>
        <p:txBody>
          <a:bodyPr>
            <a:normAutofit/>
          </a:bodyPr>
          <a:lstStyle/>
          <a:p>
            <a:pPr marL="571500" indent="-571500">
              <a:buNone/>
            </a:pPr>
            <a:r>
              <a:rPr lang="en-US" sz="2800" dirty="0" smtClean="0">
                <a:latin typeface="Times New Roman"/>
                <a:cs typeface="Times New Roman"/>
              </a:rPr>
              <a:t>II. Circle Overlap Game 	</a:t>
            </a:r>
          </a:p>
        </p:txBody>
      </p:sp>
      <p:sp>
        <p:nvSpPr>
          <p:cNvPr id="4" name="Slide Number Placeholder 3"/>
          <p:cNvSpPr>
            <a:spLocks noGrp="1"/>
          </p:cNvSpPr>
          <p:nvPr>
            <p:ph type="sldNum" sz="quarter" idx="12"/>
          </p:nvPr>
        </p:nvSpPr>
        <p:spPr/>
        <p:txBody>
          <a:bodyPr/>
          <a:lstStyle/>
          <a:p>
            <a:fld id="{9BD45B0D-3C28-C34A-B102-97B6A5E7CC6B}" type="slidenum">
              <a:rPr lang="en-US" smtClean="0"/>
              <a:pPr/>
              <a:t>6</a:t>
            </a:fld>
            <a:endParaRPr lang="en-US" dirty="0"/>
          </a:p>
        </p:txBody>
      </p:sp>
      <p:pic>
        <p:nvPicPr>
          <p:cNvPr id="5" name="Picture 4" descr="SLSG Logo.jpg"/>
          <p:cNvPicPr>
            <a:picLocks noChangeAspect="1"/>
          </p:cNvPicPr>
          <p:nvPr/>
        </p:nvPicPr>
        <p:blipFill>
          <a:blip r:embed="rId2"/>
          <a:stretch>
            <a:fillRect/>
          </a:stretch>
        </p:blipFill>
        <p:spPr>
          <a:xfrm>
            <a:off x="7472934" y="152400"/>
            <a:ext cx="1213866" cy="1498600"/>
          </a:xfrm>
          <a:prstGeom prst="rect">
            <a:avLst/>
          </a:prstGeom>
        </p:spPr>
      </p:pic>
      <p:sp>
        <p:nvSpPr>
          <p:cNvPr id="9" name="Left Bracket 8"/>
          <p:cNvSpPr/>
          <p:nvPr/>
        </p:nvSpPr>
        <p:spPr>
          <a:xfrm rot="5400000">
            <a:off x="2438400" y="1384300"/>
            <a:ext cx="228600" cy="60960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Left Bracket 9"/>
          <p:cNvSpPr/>
          <p:nvPr/>
        </p:nvSpPr>
        <p:spPr>
          <a:xfrm rot="16200000">
            <a:off x="2438400" y="6165850"/>
            <a:ext cx="228600" cy="60960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Isosceles Triangle 10"/>
          <p:cNvSpPr/>
          <p:nvPr/>
        </p:nvSpPr>
        <p:spPr>
          <a:xfrm>
            <a:off x="457200" y="16510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2" name="Isosceles Triangle 11"/>
          <p:cNvSpPr/>
          <p:nvPr/>
        </p:nvSpPr>
        <p:spPr>
          <a:xfrm>
            <a:off x="4419600" y="16510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3" name="Isosceles Triangle 12"/>
          <p:cNvSpPr/>
          <p:nvPr/>
        </p:nvSpPr>
        <p:spPr>
          <a:xfrm>
            <a:off x="457200" y="635635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4" name="Isosceles Triangle 13"/>
          <p:cNvSpPr/>
          <p:nvPr/>
        </p:nvSpPr>
        <p:spPr>
          <a:xfrm>
            <a:off x="4419600" y="635635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5" name="Isosceles Triangle 14"/>
          <p:cNvSpPr/>
          <p:nvPr/>
        </p:nvSpPr>
        <p:spPr>
          <a:xfrm>
            <a:off x="9144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6" name="Isosceles Triangle 15"/>
          <p:cNvSpPr/>
          <p:nvPr/>
        </p:nvSpPr>
        <p:spPr>
          <a:xfrm>
            <a:off x="17526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8" name="Isosceles Triangle 17"/>
          <p:cNvSpPr/>
          <p:nvPr/>
        </p:nvSpPr>
        <p:spPr>
          <a:xfrm>
            <a:off x="28575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9" name="Isosceles Triangle 18"/>
          <p:cNvSpPr/>
          <p:nvPr/>
        </p:nvSpPr>
        <p:spPr>
          <a:xfrm>
            <a:off x="3962400" y="2185233"/>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0" name="Isosceles Triangle 19"/>
          <p:cNvSpPr/>
          <p:nvPr/>
        </p:nvSpPr>
        <p:spPr>
          <a:xfrm>
            <a:off x="17526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1" name="Isosceles Triangle 20"/>
          <p:cNvSpPr/>
          <p:nvPr/>
        </p:nvSpPr>
        <p:spPr>
          <a:xfrm>
            <a:off x="28575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2" name="Isosceles Triangle 21"/>
          <p:cNvSpPr/>
          <p:nvPr/>
        </p:nvSpPr>
        <p:spPr>
          <a:xfrm>
            <a:off x="39624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3" name="Isosceles Triangle 22"/>
          <p:cNvSpPr/>
          <p:nvPr/>
        </p:nvSpPr>
        <p:spPr>
          <a:xfrm>
            <a:off x="9144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4" name="Multiply 23"/>
          <p:cNvSpPr/>
          <p:nvPr/>
        </p:nvSpPr>
        <p:spPr>
          <a:xfrm>
            <a:off x="914400" y="42672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Multiply 24"/>
          <p:cNvSpPr/>
          <p:nvPr/>
        </p:nvSpPr>
        <p:spPr>
          <a:xfrm>
            <a:off x="2743201" y="3276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Multiply 25"/>
          <p:cNvSpPr/>
          <p:nvPr/>
        </p:nvSpPr>
        <p:spPr>
          <a:xfrm>
            <a:off x="3581400" y="47244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Multiply 26"/>
          <p:cNvSpPr/>
          <p:nvPr/>
        </p:nvSpPr>
        <p:spPr>
          <a:xfrm>
            <a:off x="2019300" y="23622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Multiply 27"/>
          <p:cNvSpPr/>
          <p:nvPr/>
        </p:nvSpPr>
        <p:spPr>
          <a:xfrm>
            <a:off x="1676400" y="5181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Multiply 28"/>
          <p:cNvSpPr/>
          <p:nvPr/>
        </p:nvSpPr>
        <p:spPr>
          <a:xfrm>
            <a:off x="838200" y="32004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2171700" y="4343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762000" y="38862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Oval 31"/>
          <p:cNvSpPr/>
          <p:nvPr/>
        </p:nvSpPr>
        <p:spPr>
          <a:xfrm>
            <a:off x="2857500" y="5257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3009900" y="2590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2857500" y="4343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3810000" y="3962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p:nvPr/>
        </p:nvSpPr>
        <p:spPr>
          <a:xfrm>
            <a:off x="1295400" y="2819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p:nvPr/>
        </p:nvSpPr>
        <p:spPr>
          <a:xfrm>
            <a:off x="1143000" y="4876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Multiply 37"/>
          <p:cNvSpPr/>
          <p:nvPr/>
        </p:nvSpPr>
        <p:spPr>
          <a:xfrm>
            <a:off x="3695700" y="30480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Multiply 38"/>
          <p:cNvSpPr/>
          <p:nvPr/>
        </p:nvSpPr>
        <p:spPr>
          <a:xfrm>
            <a:off x="2019300" y="3276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Connector 39"/>
          <p:cNvSpPr/>
          <p:nvPr/>
        </p:nvSpPr>
        <p:spPr>
          <a:xfrm>
            <a:off x="1295400" y="2743200"/>
            <a:ext cx="2362200" cy="2362200"/>
          </a:xfrm>
          <a:prstGeom prst="flowChartConnector">
            <a:avLst/>
          </a:prstGeom>
          <a:solidFill>
            <a:schemeClr val="bg1">
              <a:alpha val="0"/>
            </a:schemeClr>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quot;No&quot; Symbol 40"/>
          <p:cNvSpPr/>
          <p:nvPr/>
        </p:nvSpPr>
        <p:spPr>
          <a:xfrm>
            <a:off x="1905000" y="4191000"/>
            <a:ext cx="152400" cy="152400"/>
          </a:xfrm>
          <a:prstGeom prst="noSmoking">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43" name="Straight Connector 42"/>
          <p:cNvCxnSpPr>
            <a:stCxn id="40" idx="2"/>
            <a:endCxn id="40" idx="6"/>
          </p:cNvCxnSpPr>
          <p:nvPr/>
        </p:nvCxnSpPr>
        <p:spPr>
          <a:xfrm rot="10800000" flipH="1">
            <a:off x="1295400" y="3924300"/>
            <a:ext cx="2362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334000" y="2270879"/>
            <a:ext cx="3352800" cy="3477875"/>
          </a:xfrm>
          <a:prstGeom prst="rect">
            <a:avLst/>
          </a:prstGeom>
        </p:spPr>
        <p:txBody>
          <a:bodyPr wrap="square">
            <a:spAutoFit/>
          </a:bodyPr>
          <a:lstStyle/>
          <a:p>
            <a:r>
              <a:rPr lang="en-US" sz="2000" dirty="0" err="1" smtClean="0">
                <a:latin typeface="Times New Roman"/>
                <a:cs typeface="Times New Roman"/>
              </a:rPr>
              <a:t>d</a:t>
            </a:r>
            <a:r>
              <a:rPr lang="en-US" sz="2000" dirty="0" smtClean="0">
                <a:latin typeface="Times New Roman"/>
                <a:cs typeface="Times New Roman"/>
              </a:rPr>
              <a:t>. Setup to goal</a:t>
            </a:r>
          </a:p>
          <a:p>
            <a:r>
              <a:rPr lang="en-US" sz="2000" dirty="0" smtClean="0">
                <a:latin typeface="Times New Roman"/>
                <a:cs typeface="Times New Roman"/>
              </a:rPr>
              <a:t>Same setup as first progression only once the neutral overlaps and successful joins the circle, team attacks the opposite goal of where overlap was completed and must find target outside of circle</a:t>
            </a:r>
          </a:p>
          <a:p>
            <a:r>
              <a:rPr lang="en-US" sz="2000" dirty="0" smtClean="0">
                <a:latin typeface="Times New Roman"/>
                <a:cs typeface="Times New Roman"/>
              </a:rPr>
              <a:t>Must pass through restraining line and 1 touch outside of circle including 1 touch finish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4953000" cy="868362"/>
          </a:xfrm>
        </p:spPr>
        <p:txBody>
          <a:bodyPr>
            <a:noAutofit/>
          </a:bodyPr>
          <a:lstStyle/>
          <a:p>
            <a:pPr algn="l"/>
            <a:r>
              <a:rPr lang="en-US" sz="2100" b="1" dirty="0" smtClean="0">
                <a:latin typeface="Times New Roman"/>
                <a:cs typeface="Times New Roman"/>
              </a:rPr>
              <a:t>St. Louis Scott Gallagher Coaches Clinic</a:t>
            </a:r>
            <a:br>
              <a:rPr lang="en-US" sz="2100" b="1" dirty="0" smtClean="0">
                <a:latin typeface="Times New Roman"/>
                <a:cs typeface="Times New Roman"/>
              </a:rPr>
            </a:br>
            <a:r>
              <a:rPr lang="en-US" sz="2100" b="1" dirty="0" smtClean="0">
                <a:latin typeface="Times New Roman"/>
                <a:cs typeface="Times New Roman"/>
              </a:rPr>
              <a:t>Session #2</a:t>
            </a:r>
            <a:endParaRPr lang="en-US" sz="2100" b="1" dirty="0">
              <a:latin typeface="Times New Roman"/>
              <a:cs typeface="Times New Roman"/>
            </a:endParaRPr>
          </a:p>
        </p:txBody>
      </p:sp>
      <p:sp>
        <p:nvSpPr>
          <p:cNvPr id="3" name="Content Placeholder 2"/>
          <p:cNvSpPr>
            <a:spLocks noGrp="1"/>
          </p:cNvSpPr>
          <p:nvPr>
            <p:ph idx="1"/>
          </p:nvPr>
        </p:nvSpPr>
        <p:spPr>
          <a:xfrm>
            <a:off x="609600" y="1020762"/>
            <a:ext cx="4724400" cy="762000"/>
          </a:xfrm>
        </p:spPr>
        <p:txBody>
          <a:bodyPr>
            <a:normAutofit/>
          </a:bodyPr>
          <a:lstStyle/>
          <a:p>
            <a:pPr marL="571500" indent="-571500">
              <a:buNone/>
            </a:pPr>
            <a:r>
              <a:rPr lang="en-US" sz="2800" dirty="0" smtClean="0">
                <a:latin typeface="Times New Roman"/>
                <a:cs typeface="Times New Roman"/>
              </a:rPr>
              <a:t>III. 8v8+2 neutrals	</a:t>
            </a:r>
            <a:endParaRPr lang="en-US" sz="2800" dirty="0" smtClean="0">
              <a:latin typeface="Times New Roman"/>
              <a:cs typeface="Times New Roman"/>
            </a:endParaRPr>
          </a:p>
        </p:txBody>
      </p:sp>
      <p:sp>
        <p:nvSpPr>
          <p:cNvPr id="4" name="Slide Number Placeholder 3"/>
          <p:cNvSpPr>
            <a:spLocks noGrp="1"/>
          </p:cNvSpPr>
          <p:nvPr>
            <p:ph type="sldNum" sz="quarter" idx="12"/>
          </p:nvPr>
        </p:nvSpPr>
        <p:spPr/>
        <p:txBody>
          <a:bodyPr/>
          <a:lstStyle/>
          <a:p>
            <a:fld id="{9BD45B0D-3C28-C34A-B102-97B6A5E7CC6B}" type="slidenum">
              <a:rPr lang="en-US" smtClean="0"/>
              <a:pPr/>
              <a:t>7</a:t>
            </a:fld>
            <a:endParaRPr lang="en-US" dirty="0"/>
          </a:p>
        </p:txBody>
      </p:sp>
      <p:pic>
        <p:nvPicPr>
          <p:cNvPr id="5" name="Picture 4" descr="SLSG Logo.jpg"/>
          <p:cNvPicPr>
            <a:picLocks noChangeAspect="1"/>
          </p:cNvPicPr>
          <p:nvPr/>
        </p:nvPicPr>
        <p:blipFill>
          <a:blip r:embed="rId2"/>
          <a:stretch>
            <a:fillRect/>
          </a:stretch>
        </p:blipFill>
        <p:spPr>
          <a:xfrm>
            <a:off x="7472934" y="152400"/>
            <a:ext cx="1213866" cy="1498600"/>
          </a:xfrm>
          <a:prstGeom prst="rect">
            <a:avLst/>
          </a:prstGeom>
        </p:spPr>
      </p:pic>
      <p:sp>
        <p:nvSpPr>
          <p:cNvPr id="9" name="Left Bracket 8"/>
          <p:cNvSpPr/>
          <p:nvPr/>
        </p:nvSpPr>
        <p:spPr>
          <a:xfrm rot="5400000">
            <a:off x="2438400" y="1682740"/>
            <a:ext cx="228600" cy="60960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Left Bracket 9"/>
          <p:cNvSpPr/>
          <p:nvPr/>
        </p:nvSpPr>
        <p:spPr>
          <a:xfrm rot="16200000">
            <a:off x="2438400" y="6165850"/>
            <a:ext cx="228600" cy="609600"/>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Isosceles Triangle 10"/>
          <p:cNvSpPr/>
          <p:nvPr/>
        </p:nvSpPr>
        <p:spPr>
          <a:xfrm>
            <a:off x="457200" y="194944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2" name="Isosceles Triangle 11"/>
          <p:cNvSpPr/>
          <p:nvPr/>
        </p:nvSpPr>
        <p:spPr>
          <a:xfrm>
            <a:off x="4419600" y="194944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3" name="Isosceles Triangle 12"/>
          <p:cNvSpPr/>
          <p:nvPr/>
        </p:nvSpPr>
        <p:spPr>
          <a:xfrm>
            <a:off x="457200" y="635635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4" name="Isosceles Triangle 13"/>
          <p:cNvSpPr/>
          <p:nvPr/>
        </p:nvSpPr>
        <p:spPr>
          <a:xfrm>
            <a:off x="4419600" y="635635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5" name="Isosceles Triangle 14"/>
          <p:cNvSpPr/>
          <p:nvPr/>
        </p:nvSpPr>
        <p:spPr>
          <a:xfrm>
            <a:off x="914400" y="25908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6" name="Isosceles Triangle 15"/>
          <p:cNvSpPr/>
          <p:nvPr/>
        </p:nvSpPr>
        <p:spPr>
          <a:xfrm>
            <a:off x="1752600" y="25908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8" name="Isosceles Triangle 17"/>
          <p:cNvSpPr/>
          <p:nvPr/>
        </p:nvSpPr>
        <p:spPr>
          <a:xfrm>
            <a:off x="2857500" y="25908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9" name="Isosceles Triangle 18"/>
          <p:cNvSpPr/>
          <p:nvPr/>
        </p:nvSpPr>
        <p:spPr>
          <a:xfrm>
            <a:off x="3962400" y="25908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0" name="Isosceles Triangle 19"/>
          <p:cNvSpPr/>
          <p:nvPr/>
        </p:nvSpPr>
        <p:spPr>
          <a:xfrm>
            <a:off x="17526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1" name="Isosceles Triangle 20"/>
          <p:cNvSpPr/>
          <p:nvPr/>
        </p:nvSpPr>
        <p:spPr>
          <a:xfrm>
            <a:off x="28575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2" name="Isosceles Triangle 21"/>
          <p:cNvSpPr/>
          <p:nvPr/>
        </p:nvSpPr>
        <p:spPr>
          <a:xfrm>
            <a:off x="39624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3" name="Isosceles Triangle 22"/>
          <p:cNvSpPr/>
          <p:nvPr/>
        </p:nvSpPr>
        <p:spPr>
          <a:xfrm>
            <a:off x="914400" y="5562600"/>
            <a:ext cx="152400" cy="152400"/>
          </a:xfrm>
          <a:prstGeom prst="triangl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24" name="Multiply 23"/>
          <p:cNvSpPr/>
          <p:nvPr/>
        </p:nvSpPr>
        <p:spPr>
          <a:xfrm>
            <a:off x="914400" y="42672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Multiply 24"/>
          <p:cNvSpPr/>
          <p:nvPr/>
        </p:nvSpPr>
        <p:spPr>
          <a:xfrm>
            <a:off x="2247900" y="3276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Multiply 25"/>
          <p:cNvSpPr/>
          <p:nvPr/>
        </p:nvSpPr>
        <p:spPr>
          <a:xfrm>
            <a:off x="3695700" y="42672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Multiply 26"/>
          <p:cNvSpPr/>
          <p:nvPr/>
        </p:nvSpPr>
        <p:spPr>
          <a:xfrm>
            <a:off x="1143000" y="3276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Multiply 27"/>
          <p:cNvSpPr/>
          <p:nvPr/>
        </p:nvSpPr>
        <p:spPr>
          <a:xfrm>
            <a:off x="2781300" y="38100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Multiply 28"/>
          <p:cNvSpPr/>
          <p:nvPr/>
        </p:nvSpPr>
        <p:spPr>
          <a:xfrm>
            <a:off x="533400" y="40386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2171700" y="4343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762000" y="38862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Oval 31"/>
          <p:cNvSpPr/>
          <p:nvPr/>
        </p:nvSpPr>
        <p:spPr>
          <a:xfrm>
            <a:off x="2247900" y="5105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2857501" y="3200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2857500" y="43434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3238500" y="36576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p:nvPr/>
        </p:nvSpPr>
        <p:spPr>
          <a:xfrm>
            <a:off x="1447800" y="38100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p:nvPr/>
        </p:nvSpPr>
        <p:spPr>
          <a:xfrm>
            <a:off x="1143000" y="4876800"/>
            <a:ext cx="152400" cy="152400"/>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Multiply 37"/>
          <p:cNvSpPr/>
          <p:nvPr/>
        </p:nvSpPr>
        <p:spPr>
          <a:xfrm>
            <a:off x="3162300" y="29718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Multiply 38"/>
          <p:cNvSpPr/>
          <p:nvPr/>
        </p:nvSpPr>
        <p:spPr>
          <a:xfrm>
            <a:off x="1562100" y="4876800"/>
            <a:ext cx="228600" cy="304800"/>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quot;No&quot; Symbol 40"/>
          <p:cNvSpPr/>
          <p:nvPr/>
        </p:nvSpPr>
        <p:spPr>
          <a:xfrm>
            <a:off x="1905000" y="4191000"/>
            <a:ext cx="152400" cy="152400"/>
          </a:xfrm>
          <a:prstGeom prst="noSmoking">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4" name="Rectangle 43"/>
          <p:cNvSpPr/>
          <p:nvPr/>
        </p:nvSpPr>
        <p:spPr>
          <a:xfrm>
            <a:off x="5334000" y="2101840"/>
            <a:ext cx="3505200" cy="3970318"/>
          </a:xfrm>
          <a:prstGeom prst="rect">
            <a:avLst/>
          </a:prstGeom>
        </p:spPr>
        <p:txBody>
          <a:bodyPr wrap="square">
            <a:spAutoFit/>
          </a:bodyPr>
          <a:lstStyle/>
          <a:p>
            <a:r>
              <a:rPr lang="en-US" dirty="0" smtClean="0">
                <a:latin typeface="Times New Roman"/>
                <a:cs typeface="Times New Roman"/>
              </a:rPr>
              <a:t>-Same set up as circle overlap game</a:t>
            </a:r>
          </a:p>
          <a:p>
            <a:endParaRPr lang="en-US" dirty="0" smtClean="0">
              <a:latin typeface="Times New Roman"/>
              <a:cs typeface="Times New Roman"/>
            </a:endParaRPr>
          </a:p>
          <a:p>
            <a:r>
              <a:rPr lang="en-US" dirty="0" smtClean="0">
                <a:latin typeface="Times New Roman"/>
                <a:cs typeface="Times New Roman"/>
              </a:rPr>
              <a:t>Progressions</a:t>
            </a:r>
            <a:endParaRPr lang="en-US" dirty="0" smtClean="0">
              <a:latin typeface="Times New Roman"/>
              <a:cs typeface="Times New Roman"/>
            </a:endParaRPr>
          </a:p>
          <a:p>
            <a:endParaRPr lang="en-US" dirty="0" smtClean="0">
              <a:latin typeface="Times New Roman"/>
              <a:cs typeface="Times New Roman"/>
            </a:endParaRPr>
          </a:p>
          <a:p>
            <a:r>
              <a:rPr lang="en-US" dirty="0" smtClean="0">
                <a:latin typeface="Times New Roman"/>
                <a:cs typeface="Times New Roman"/>
              </a:rPr>
              <a:t>a. After 5 passes completed, team attacks either goal with a third man combination behind restraining line</a:t>
            </a:r>
          </a:p>
          <a:p>
            <a:endParaRPr lang="en-US" dirty="0" smtClean="0">
              <a:latin typeface="Times New Roman"/>
              <a:cs typeface="Times New Roman"/>
            </a:endParaRPr>
          </a:p>
          <a:p>
            <a:r>
              <a:rPr lang="en-US" dirty="0" smtClean="0">
                <a:latin typeface="Times New Roman"/>
                <a:cs typeface="Times New Roman"/>
              </a:rPr>
              <a:t>b. Team attacks specific goal with a third man combination behind restraining line</a:t>
            </a:r>
          </a:p>
          <a:p>
            <a:endParaRPr lang="en-US" dirty="0" smtClean="0">
              <a:latin typeface="Times New Roman"/>
              <a:cs typeface="Times New Roman"/>
            </a:endParaRPr>
          </a:p>
          <a:p>
            <a:r>
              <a:rPr lang="en-US" dirty="0" err="1" smtClean="0">
                <a:latin typeface="Times New Roman"/>
                <a:cs typeface="Times New Roman"/>
              </a:rPr>
              <a:t>c</a:t>
            </a:r>
            <a:r>
              <a:rPr lang="en-US" dirty="0" smtClean="0">
                <a:latin typeface="Times New Roman"/>
                <a:cs typeface="Times New Roman"/>
              </a:rPr>
              <a:t>. Same as b except in a team formation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4953000" cy="868362"/>
          </a:xfrm>
        </p:spPr>
        <p:txBody>
          <a:bodyPr>
            <a:noAutofit/>
          </a:bodyPr>
          <a:lstStyle/>
          <a:p>
            <a:pPr algn="l"/>
            <a:r>
              <a:rPr lang="en-US" sz="2100" b="1" dirty="0" smtClean="0">
                <a:latin typeface="Times New Roman"/>
                <a:cs typeface="Times New Roman"/>
              </a:rPr>
              <a:t>St. Louis Scott Gallagher Coaches Clinic</a:t>
            </a:r>
            <a:br>
              <a:rPr lang="en-US" sz="2100" b="1" dirty="0" smtClean="0">
                <a:latin typeface="Times New Roman"/>
                <a:cs typeface="Times New Roman"/>
              </a:rPr>
            </a:br>
            <a:r>
              <a:rPr lang="en-US" sz="2100" b="1" dirty="0" smtClean="0">
                <a:latin typeface="Times New Roman"/>
                <a:cs typeface="Times New Roman"/>
              </a:rPr>
              <a:t>Session #2</a:t>
            </a:r>
            <a:endParaRPr lang="en-US" sz="2100" b="1" dirty="0">
              <a:latin typeface="Times New Roman"/>
              <a:cs typeface="Times New Roman"/>
            </a:endParaRPr>
          </a:p>
        </p:txBody>
      </p:sp>
      <p:sp>
        <p:nvSpPr>
          <p:cNvPr id="3" name="Content Placeholder 2"/>
          <p:cNvSpPr>
            <a:spLocks noGrp="1"/>
          </p:cNvSpPr>
          <p:nvPr>
            <p:ph idx="1"/>
          </p:nvPr>
        </p:nvSpPr>
        <p:spPr>
          <a:xfrm>
            <a:off x="457200" y="1219200"/>
            <a:ext cx="4724400" cy="762000"/>
          </a:xfrm>
        </p:spPr>
        <p:txBody>
          <a:bodyPr>
            <a:normAutofit/>
          </a:bodyPr>
          <a:lstStyle/>
          <a:p>
            <a:pPr marL="571500" indent="-571500">
              <a:buNone/>
            </a:pPr>
            <a:r>
              <a:rPr lang="en-US" sz="2800" dirty="0" smtClean="0">
                <a:latin typeface="Times New Roman"/>
                <a:cs typeface="Times New Roman"/>
              </a:rPr>
              <a:t>IV. Fast Football</a:t>
            </a:r>
          </a:p>
        </p:txBody>
      </p:sp>
      <p:sp>
        <p:nvSpPr>
          <p:cNvPr id="4" name="Slide Number Placeholder 3"/>
          <p:cNvSpPr>
            <a:spLocks noGrp="1"/>
          </p:cNvSpPr>
          <p:nvPr>
            <p:ph type="sldNum" sz="quarter" idx="12"/>
          </p:nvPr>
        </p:nvSpPr>
        <p:spPr/>
        <p:txBody>
          <a:bodyPr/>
          <a:lstStyle/>
          <a:p>
            <a:fld id="{9BD45B0D-3C28-C34A-B102-97B6A5E7CC6B}" type="slidenum">
              <a:rPr lang="en-US" smtClean="0"/>
              <a:pPr/>
              <a:t>8</a:t>
            </a:fld>
            <a:endParaRPr lang="en-US" dirty="0"/>
          </a:p>
        </p:txBody>
      </p:sp>
      <p:pic>
        <p:nvPicPr>
          <p:cNvPr id="5" name="Picture 4" descr="SLSG Logo.jpg"/>
          <p:cNvPicPr>
            <a:picLocks noChangeAspect="1"/>
          </p:cNvPicPr>
          <p:nvPr/>
        </p:nvPicPr>
        <p:blipFill>
          <a:blip r:embed="rId2"/>
          <a:stretch>
            <a:fillRect/>
          </a:stretch>
        </p:blipFill>
        <p:spPr>
          <a:xfrm>
            <a:off x="7472934" y="152400"/>
            <a:ext cx="1213866" cy="1498600"/>
          </a:xfrm>
          <a:prstGeom prst="rect">
            <a:avLst/>
          </a:prstGeom>
        </p:spPr>
      </p:pic>
      <p:sp>
        <p:nvSpPr>
          <p:cNvPr id="6" name="TextBox 5"/>
          <p:cNvSpPr txBox="1"/>
          <p:nvPr/>
        </p:nvSpPr>
        <p:spPr>
          <a:xfrm>
            <a:off x="1447800" y="1981200"/>
            <a:ext cx="6629400" cy="4093428"/>
          </a:xfrm>
          <a:prstGeom prst="rect">
            <a:avLst/>
          </a:prstGeom>
          <a:noFill/>
        </p:spPr>
        <p:txBody>
          <a:bodyPr wrap="square" rtlCol="0">
            <a:spAutoFit/>
          </a:bodyPr>
          <a:lstStyle/>
          <a:p>
            <a:r>
              <a:rPr lang="en-US" sz="2000" dirty="0" smtClean="0">
                <a:latin typeface="Times New Roman"/>
                <a:cs typeface="Times New Roman"/>
              </a:rPr>
              <a:t>-Full field or 18yd box to 18yd box</a:t>
            </a:r>
          </a:p>
          <a:p>
            <a:r>
              <a:rPr lang="en-US" sz="2000" dirty="0" smtClean="0">
                <a:latin typeface="Times New Roman"/>
                <a:cs typeface="Times New Roman"/>
              </a:rPr>
              <a:t>-8v8 or 9v9 +2 bumpers (neutrals)</a:t>
            </a:r>
          </a:p>
          <a:p>
            <a:r>
              <a:rPr lang="en-US" sz="2000" dirty="0" smtClean="0">
                <a:latin typeface="Times New Roman"/>
                <a:cs typeface="Times New Roman"/>
              </a:rPr>
              <a:t>-Man to man marking</a:t>
            </a:r>
          </a:p>
          <a:p>
            <a:r>
              <a:rPr lang="en-US" sz="2000" dirty="0" smtClean="0">
                <a:latin typeface="Times New Roman"/>
                <a:cs typeface="Times New Roman"/>
              </a:rPr>
              <a:t>-No one walks, everyone moving at all times</a:t>
            </a:r>
          </a:p>
          <a:p>
            <a:r>
              <a:rPr lang="en-US" sz="2000" dirty="0" smtClean="0">
                <a:latin typeface="Times New Roman"/>
                <a:cs typeface="Times New Roman"/>
              </a:rPr>
              <a:t>-1 touch finishes</a:t>
            </a:r>
          </a:p>
          <a:p>
            <a:endParaRPr lang="en-US" sz="2000" dirty="0" smtClean="0">
              <a:latin typeface="Times New Roman"/>
              <a:cs typeface="Times New Roman"/>
            </a:endParaRPr>
          </a:p>
          <a:p>
            <a:r>
              <a:rPr lang="en-US" sz="2000" dirty="0" smtClean="0">
                <a:latin typeface="Times New Roman"/>
                <a:cs typeface="Times New Roman"/>
              </a:rPr>
              <a:t>Progressions</a:t>
            </a:r>
          </a:p>
          <a:p>
            <a:pPr marL="342900" indent="-342900"/>
            <a:endParaRPr lang="en-US" sz="2000" dirty="0" smtClean="0">
              <a:latin typeface="Times New Roman"/>
              <a:cs typeface="Times New Roman"/>
            </a:endParaRPr>
          </a:p>
          <a:p>
            <a:pPr marL="342900" indent="-342900"/>
            <a:r>
              <a:rPr lang="en-US" sz="2000" dirty="0" smtClean="0">
                <a:latin typeface="Times New Roman"/>
                <a:cs typeface="Times New Roman"/>
              </a:rPr>
              <a:t>a. 2 touch, 1 touch for bumpers</a:t>
            </a:r>
          </a:p>
          <a:p>
            <a:pPr marL="342900" indent="-342900"/>
            <a:endParaRPr lang="en-US" sz="2000" dirty="0" smtClean="0">
              <a:latin typeface="Times New Roman"/>
              <a:cs typeface="Times New Roman"/>
            </a:endParaRPr>
          </a:p>
          <a:p>
            <a:pPr marL="342900" indent="-342900"/>
            <a:r>
              <a:rPr lang="en-US" sz="2000" dirty="0" smtClean="0">
                <a:latin typeface="Times New Roman"/>
                <a:cs typeface="Times New Roman"/>
              </a:rPr>
              <a:t>b. 1 touch, 2 touch on overlaps</a:t>
            </a:r>
          </a:p>
          <a:p>
            <a:pPr marL="342900" indent="-342900"/>
            <a:endParaRPr lang="en-US" sz="2000" dirty="0" smtClean="0">
              <a:latin typeface="Times New Roman"/>
              <a:cs typeface="Times New Roman"/>
            </a:endParaRPr>
          </a:p>
          <a:p>
            <a:pPr marL="342900" indent="-342900"/>
            <a:r>
              <a:rPr lang="en-US" sz="2000" dirty="0" err="1" smtClean="0">
                <a:latin typeface="Times New Roman"/>
                <a:cs typeface="Times New Roman"/>
              </a:rPr>
              <a:t>c</a:t>
            </a:r>
            <a:r>
              <a:rPr lang="en-US" sz="2000" dirty="0" smtClean="0">
                <a:latin typeface="Times New Roman"/>
                <a:cs typeface="Times New Roman"/>
              </a:rPr>
              <a:t>. Third man combination before scoring</a:t>
            </a:r>
            <a:endParaRPr lang="en-US" sz="20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TotalTime>
  <Words>622</Words>
  <Application>Microsoft Macintosh PowerPoint</Application>
  <PresentationFormat>On-screen Show (4:3)</PresentationFormat>
  <Paragraphs>80</Paragraphs>
  <Slides>8</Slides>
  <Notes>1</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St. Louis Scott Gallagher Coaching Clinic Session #2</vt:lpstr>
      <vt:lpstr>St. Louis Scott Gallagher Coaches Clinic Session #2</vt:lpstr>
      <vt:lpstr>St. Louis Scott Gallagher Coaches Clinic Session #2</vt:lpstr>
      <vt:lpstr>St. Louis Scott Gallagher Coaches Clinic Session #2</vt:lpstr>
      <vt:lpstr>St. Louis Scott Gallagher Coaches Clinic Session #2</vt:lpstr>
      <vt:lpstr>St. Louis Scott Gallagher Coaches Clinic Session #2</vt:lpstr>
      <vt:lpstr>St. Louis Scott Gallagher Coaches Clinic Session #2</vt:lpstr>
      <vt:lpstr>St. Louis Scott Gallagher Coaches Clinic Session #2</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Louis Scott Gallagher Coaching Clinic Session #2</dc:title>
  <dc:creator>Matthew Mueller</dc:creator>
  <cp:lastModifiedBy>Matthew Mueller</cp:lastModifiedBy>
  <cp:revision>10</cp:revision>
  <dcterms:created xsi:type="dcterms:W3CDTF">2008-11-08T22:11:27Z</dcterms:created>
  <dcterms:modified xsi:type="dcterms:W3CDTF">2008-11-08T22:54:58Z</dcterms:modified>
</cp:coreProperties>
</file>